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8" r:id="rId4"/>
    <p:sldId id="276" r:id="rId5"/>
    <p:sldId id="269" r:id="rId6"/>
    <p:sldId id="273" r:id="rId7"/>
    <p:sldId id="27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D5BC8B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21F008-D7FE-4540-A3A3-E88CF3BC35CD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83BF2E-79C0-4144-B695-F1E4E664B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83BF2E-79C0-4144-B695-F1E4E664BD5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83BF2E-79C0-4144-B695-F1E4E664BD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83BF2E-79C0-4144-B695-F1E4E664BD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83BF2E-79C0-4144-B695-F1E4E664BD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83BF2E-79C0-4144-B695-F1E4E664BD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83BF2E-79C0-4144-B695-F1E4E664BD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83BF2E-79C0-4144-B695-F1E4E664BD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C0E9B-2C19-4FEC-9D1E-5757F4093EA6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BE0C7-8042-4053-AC17-21B53E1A0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18559-7BAD-4162-94A5-85EA5A7B7F42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94BCB-F324-4382-8800-00436CEBE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5E21A-05B1-4270-BE04-6893F8C2ED08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56862-575C-40B8-BBB8-21D6ECFA6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E9657-99F8-4C6A-B880-82B7B6B6758C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E0AD7-593D-493A-83C7-1811397DB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8423B-264C-43E5-9BE0-B9796F0A004D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A5D2C-87F0-46E1-B006-EDE1024C8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C9E1E-7EEA-4924-90FA-9BDC8D246BD0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F540D-CCC7-4107-9EA1-D427790CF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A5C7F-4CA5-410C-ACFC-AB57C71F808F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49665-A6A8-4A5D-81C0-BFF604CF4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E8E0A-9BA6-4BF5-A5AD-6F2DB8BD6CB3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59C26-6DD3-4699-84BD-B0141D754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67D66-0A03-4EA9-AD7E-A0D334838E77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1911C-E6C4-4D46-8F4B-CD40D3A1E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76BD5-6B9F-4B48-9536-EE00A9C945C9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B2CCD-6451-4773-B6F1-94FFD9A1A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DE609-13C7-495E-9276-133B2AD20669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86E7B-382C-4383-B0AB-651F0BC34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9CABA4-998C-4730-B543-93444478CDAD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8EB799-196C-40B0-B7F1-484FC5819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590800" y="304800"/>
            <a:ext cx="6553200" cy="3505200"/>
          </a:xfrm>
        </p:spPr>
        <p:txBody>
          <a:bodyPr/>
          <a:lstStyle/>
          <a:p>
            <a:pPr algn="l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Welcome to </a:t>
            </a:r>
            <a:r>
              <a:rPr lang="en-US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Houston Baptist University’s</a:t>
            </a:r>
            <a:br>
              <a:rPr lang="en-US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Alternative        	Certification</a:t>
            </a:r>
            <a:br>
              <a:rPr lang="en-US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			Program</a:t>
            </a:r>
          </a:p>
        </p:txBody>
      </p:sp>
      <p:pic>
        <p:nvPicPr>
          <p:cNvPr id="2060" name="Picture 12" descr="The pillars in the holcombe mall on the campus of houston baptist univers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33400"/>
            <a:ext cx="2057400" cy="3118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3" name="Picture 15" descr="C:\Documents and Settings\drwilson\Local Settings\Temporary Internet Files\Content.IE5\DMZ11RYU\MP90039940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267200"/>
            <a:ext cx="2590800" cy="2590800"/>
          </a:xfrm>
          <a:prstGeom prst="rect">
            <a:avLst/>
          </a:prstGeom>
          <a:noFill/>
        </p:spPr>
      </p:pic>
      <p:pic>
        <p:nvPicPr>
          <p:cNvPr id="2068" name="Picture 20" descr="C:\Documents and Settings\drwilson\Local Settings\Temporary Internet Files\Content.IE5\DMZ11RYU\MP900399789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4258056"/>
            <a:ext cx="3901440" cy="2599944"/>
          </a:xfrm>
          <a:prstGeom prst="rect">
            <a:avLst/>
          </a:prstGeom>
          <a:noFill/>
        </p:spPr>
      </p:pic>
      <p:pic>
        <p:nvPicPr>
          <p:cNvPr id="2079" name="Picture 31" descr="C:\Documents and Settings\drwilson\Local Settings\Temporary Internet Files\Content.IE5\DN0TWW5V\MP900439522[1].jpg"/>
          <p:cNvPicPr>
            <a:picLocks noChangeAspect="1" noChangeArrowheads="1"/>
          </p:cNvPicPr>
          <p:nvPr/>
        </p:nvPicPr>
        <p:blipFill>
          <a:blip r:embed="rId6" cstate="print"/>
          <a:srcRect b="5714"/>
          <a:stretch>
            <a:fillRect/>
          </a:stretch>
        </p:blipFill>
        <p:spPr bwMode="auto">
          <a:xfrm>
            <a:off x="0" y="4267200"/>
            <a:ext cx="2747818" cy="25908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0" y="4267200"/>
            <a:ext cx="9144000" cy="0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2362200"/>
            <a:ext cx="2209800" cy="2057400"/>
          </a:xfrm>
          <a:solidFill>
            <a:srgbClr val="FF9900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HBU</a:t>
            </a:r>
            <a:br>
              <a:rPr lang="en-US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School of Education</a:t>
            </a:r>
          </a:p>
        </p:txBody>
      </p:sp>
      <p:pic>
        <p:nvPicPr>
          <p:cNvPr id="2060" name="Picture 12" descr="The pillars in the holcombe mall on the campus of houston baptist univers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09800" cy="2362200"/>
          </a:xfrm>
          <a:prstGeom prst="rect">
            <a:avLst/>
          </a:prstGeom>
          <a:noFill/>
        </p:spPr>
      </p:pic>
      <p:pic>
        <p:nvPicPr>
          <p:cNvPr id="2079" name="Picture 31" descr="C:\Documents and Settings\drwilson\Local Settings\Temporary Internet Files\Content.IE5\DN0TWW5V\MP900439522[1].jpg"/>
          <p:cNvPicPr>
            <a:picLocks noChangeAspect="1" noChangeArrowheads="1"/>
          </p:cNvPicPr>
          <p:nvPr/>
        </p:nvPicPr>
        <p:blipFill>
          <a:blip r:embed="rId4" cstate="print"/>
          <a:srcRect b="5714"/>
          <a:stretch>
            <a:fillRect/>
          </a:stretch>
        </p:blipFill>
        <p:spPr bwMode="auto">
          <a:xfrm>
            <a:off x="0" y="4419600"/>
            <a:ext cx="2241358" cy="24384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 rot="5400000">
            <a:off x="-1219201" y="3429000"/>
            <a:ext cx="6858000" cy="0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362200" y="228600"/>
            <a:ext cx="655320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9900"/>
                </a:solidFill>
                <a:latin typeface="Arial Black" pitchFamily="34" charset="0"/>
                <a:cs typeface="Times New Roman" pitchFamily="18" charset="0"/>
              </a:rPr>
              <a:t>The Alternative Certification Program at Houston Baptist University is designed to:</a:t>
            </a:r>
          </a:p>
          <a:p>
            <a:r>
              <a:rPr lang="en-US" sz="3600" dirty="0" smtClean="0">
                <a:solidFill>
                  <a:srgbClr val="FF9900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Provide you with graduate coursework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Assist you to pass state certification exams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Introduce you to school districts through fieldwork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Prepare you to become an effective teacher</a:t>
            </a:r>
            <a:r>
              <a:rPr lang="en-US" sz="3600" dirty="0" smtClean="0">
                <a:solidFill>
                  <a:srgbClr val="FF990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9900"/>
                </a:solidFill>
                <a:latin typeface="Arial Black" pitchFamily="34" charset="0"/>
                <a:cs typeface="Times New Roman" pitchFamily="18" charset="0"/>
              </a:rPr>
            </a:br>
            <a:endParaRPr lang="en-US" sz="3600" dirty="0" smtClean="0">
              <a:solidFill>
                <a:srgbClr val="FF9900"/>
              </a:solidFill>
              <a:latin typeface="Arial Black" pitchFamily="34" charset="0"/>
              <a:cs typeface="Times New Roman" pitchFamily="18" charset="0"/>
            </a:endParaRPr>
          </a:p>
          <a:p>
            <a:pPr marL="736600" indent="-273050"/>
            <a:r>
              <a:rPr lang="en-US" sz="36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2362200"/>
            <a:ext cx="2209800" cy="2057400"/>
          </a:xfrm>
          <a:solidFill>
            <a:srgbClr val="FF9900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HBU</a:t>
            </a:r>
            <a:br>
              <a:rPr lang="en-US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School of Education</a:t>
            </a:r>
          </a:p>
        </p:txBody>
      </p:sp>
      <p:pic>
        <p:nvPicPr>
          <p:cNvPr id="2060" name="Picture 12" descr="The pillars in the holcombe mall on the campus of houston baptist univers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09800" cy="2362200"/>
          </a:xfrm>
          <a:prstGeom prst="rect">
            <a:avLst/>
          </a:prstGeom>
          <a:noFill/>
        </p:spPr>
      </p:pic>
      <p:pic>
        <p:nvPicPr>
          <p:cNvPr id="2079" name="Picture 31" descr="C:\Documents and Settings\drwilson\Local Settings\Temporary Internet Files\Content.IE5\DN0TWW5V\MP900439522[1].jpg"/>
          <p:cNvPicPr>
            <a:picLocks noChangeAspect="1" noChangeArrowheads="1"/>
          </p:cNvPicPr>
          <p:nvPr/>
        </p:nvPicPr>
        <p:blipFill>
          <a:blip r:embed="rId4" cstate="print"/>
          <a:srcRect b="5714"/>
          <a:stretch>
            <a:fillRect/>
          </a:stretch>
        </p:blipFill>
        <p:spPr bwMode="auto">
          <a:xfrm>
            <a:off x="0" y="4419600"/>
            <a:ext cx="2241358" cy="24384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 rot="5400000">
            <a:off x="-1219201" y="3429000"/>
            <a:ext cx="6858000" cy="0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209800" y="152400"/>
            <a:ext cx="769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9900"/>
                </a:solidFill>
                <a:latin typeface="Arial Black" pitchFamily="34" charset="0"/>
                <a:cs typeface="Times New Roman" pitchFamily="18" charset="0"/>
              </a:rPr>
              <a:t>    ACP Certification Areas</a:t>
            </a:r>
          </a:p>
        </p:txBody>
      </p:sp>
      <p:sp>
        <p:nvSpPr>
          <p:cNvPr id="7" name="Rectangle 6"/>
          <p:cNvSpPr/>
          <p:nvPr/>
        </p:nvSpPr>
        <p:spPr>
          <a:xfrm>
            <a:off x="2590800" y="1066800"/>
            <a:ext cx="6172200" cy="7552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457200" indent="-4572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rgbClr val="FF9900"/>
                </a:solidFill>
              </a:rPr>
              <a:t>EC-6 Generalist</a:t>
            </a:r>
          </a:p>
          <a:p>
            <a:pPr marL="457200" indent="-4572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rgbClr val="FF9900"/>
                </a:solidFill>
              </a:rPr>
              <a:t>EC-6 Bilingual Generalist</a:t>
            </a:r>
          </a:p>
          <a:p>
            <a:pPr marL="457200" indent="-4572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rgbClr val="FF9900"/>
                </a:solidFill>
              </a:rPr>
              <a:t>4-8 &amp; 8-12: </a:t>
            </a:r>
            <a:r>
              <a:rPr lang="en-US" sz="2400" b="1" dirty="0" smtClean="0">
                <a:solidFill>
                  <a:srgbClr val="FF9900"/>
                </a:solidFill>
              </a:rPr>
              <a:t>English, History, Composite Social Studies, Math, Composite Science, Life Science, Journalism, Spanish, &amp; others</a:t>
            </a:r>
            <a:endParaRPr lang="en-US" sz="2800" b="1" dirty="0" smtClean="0">
              <a:solidFill>
                <a:srgbClr val="FF9900"/>
              </a:solidFill>
            </a:endParaRPr>
          </a:p>
          <a:p>
            <a:pPr marL="457200" indent="-4572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rgbClr val="FF9900"/>
                </a:solidFill>
              </a:rPr>
              <a:t>EC-12 All-Level: </a:t>
            </a:r>
            <a:r>
              <a:rPr lang="en-US" sz="2400" b="1" dirty="0" smtClean="0">
                <a:solidFill>
                  <a:srgbClr val="FF9900"/>
                </a:solidFill>
              </a:rPr>
              <a:t>Special Education, Physical Education, Art, or Music</a:t>
            </a:r>
            <a:endParaRPr lang="en-US" sz="2800" b="1" dirty="0" smtClean="0">
              <a:solidFill>
                <a:srgbClr val="FF990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FF9900"/>
                </a:solidFill>
              </a:rPr>
              <a:t>	</a:t>
            </a:r>
          </a:p>
          <a:p>
            <a:pPr marL="168275" indent="-1682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rgbClr val="FF9900"/>
              </a:solidFill>
              <a:latin typeface="Arial Black" pitchFamily="34" charset="0"/>
              <a:cs typeface="Times New Roman" pitchFamily="18" charset="0"/>
            </a:endParaRPr>
          </a:p>
          <a:p>
            <a:pPr marL="168275" indent="-1682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rgbClr val="FF9900"/>
              </a:solidFill>
              <a:latin typeface="Arial Black" pitchFamily="34" charset="0"/>
              <a:cs typeface="Times New Roman" pitchFamily="18" charset="0"/>
            </a:endParaRPr>
          </a:p>
          <a:p>
            <a:pPr marL="168275" indent="-1682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rgbClr val="FF9900"/>
              </a:solidFill>
              <a:latin typeface="Arial Black" pitchFamily="34" charset="0"/>
              <a:cs typeface="Times New Roman" pitchFamily="18" charset="0"/>
            </a:endParaRPr>
          </a:p>
          <a:p>
            <a:pPr marL="168275" indent="-1682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rgbClr val="FF9900"/>
              </a:solidFill>
              <a:latin typeface="Arial Black" pitchFamily="34" charset="0"/>
              <a:cs typeface="Times New Roman" pitchFamily="18" charset="0"/>
            </a:endParaRPr>
          </a:p>
          <a:p>
            <a:pPr marL="168275" indent="-1682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rgbClr val="FF9900"/>
              </a:solidFill>
              <a:latin typeface="Arial Black" pitchFamily="34" charset="0"/>
              <a:cs typeface="Times New Roman" pitchFamily="18" charset="0"/>
            </a:endParaRPr>
          </a:p>
          <a:p>
            <a:pPr marL="168275" indent="-1682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rgbClr val="FF9900"/>
              </a:solidFill>
              <a:latin typeface="Arial Black" pitchFamily="34" charset="0"/>
              <a:cs typeface="Times New Roman" pitchFamily="18" charset="0"/>
            </a:endParaRPr>
          </a:p>
          <a:p>
            <a:pPr marL="168275" indent="-1682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rgbClr val="FF9900"/>
              </a:solidFill>
              <a:latin typeface="Arial Black" pitchFamily="34" charset="0"/>
              <a:cs typeface="Times New Roman" pitchFamily="18" charset="0"/>
            </a:endParaRPr>
          </a:p>
          <a:p>
            <a:pPr marL="168275" indent="-1682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rgbClr val="FF9900"/>
              </a:solidFill>
              <a:latin typeface="Arial Black" pitchFamily="34" charset="0"/>
              <a:cs typeface="Times New Roman" pitchFamily="18" charset="0"/>
            </a:endParaRPr>
          </a:p>
          <a:p>
            <a:pPr marL="168275" indent="-1682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rgbClr val="FF9900"/>
              </a:solidFill>
              <a:latin typeface="Arial Black" pitchFamily="34" charset="0"/>
              <a:cs typeface="Times New Roman" pitchFamily="18" charset="0"/>
            </a:endParaRPr>
          </a:p>
          <a:p>
            <a:pPr marL="168275" indent="-1682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FF9900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2362200"/>
            <a:ext cx="2209800" cy="2057400"/>
          </a:xfrm>
          <a:solidFill>
            <a:srgbClr val="FF9900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HBU</a:t>
            </a:r>
            <a:br>
              <a:rPr lang="en-US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School of Education</a:t>
            </a:r>
          </a:p>
        </p:txBody>
      </p:sp>
      <p:pic>
        <p:nvPicPr>
          <p:cNvPr id="2060" name="Picture 12" descr="The pillars in the holcombe mall on the campus of houston baptist univers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09800" cy="2362200"/>
          </a:xfrm>
          <a:prstGeom prst="rect">
            <a:avLst/>
          </a:prstGeom>
          <a:noFill/>
        </p:spPr>
      </p:pic>
      <p:pic>
        <p:nvPicPr>
          <p:cNvPr id="2079" name="Picture 31" descr="C:\Documents and Settings\drwilson\Local Settings\Temporary Internet Files\Content.IE5\DN0TWW5V\MP900439522[1].jpg"/>
          <p:cNvPicPr>
            <a:picLocks noChangeAspect="1" noChangeArrowheads="1"/>
          </p:cNvPicPr>
          <p:nvPr/>
        </p:nvPicPr>
        <p:blipFill>
          <a:blip r:embed="rId4" cstate="print"/>
          <a:srcRect b="5714"/>
          <a:stretch>
            <a:fillRect/>
          </a:stretch>
        </p:blipFill>
        <p:spPr bwMode="auto">
          <a:xfrm>
            <a:off x="0" y="4419600"/>
            <a:ext cx="2241358" cy="24384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 rot="5400000">
            <a:off x="-1219201" y="3429000"/>
            <a:ext cx="6858000" cy="0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286000" y="0"/>
            <a:ext cx="6705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9900"/>
                </a:solidFill>
                <a:latin typeface="Arial Black" pitchFamily="34" charset="0"/>
                <a:cs typeface="Times New Roman" pitchFamily="18" charset="0"/>
              </a:rPr>
              <a:t>Why Come to HBU for </a:t>
            </a:r>
          </a:p>
          <a:p>
            <a:pPr algn="ctr"/>
            <a:r>
              <a:rPr lang="en-US" sz="2400" b="1" dirty="0" smtClean="0">
                <a:solidFill>
                  <a:srgbClr val="FF9900"/>
                </a:solidFill>
                <a:latin typeface="Arial Black" pitchFamily="34" charset="0"/>
                <a:cs typeface="Times New Roman" pitchFamily="18" charset="0"/>
              </a:rPr>
              <a:t>an Alternative Certification Program?</a:t>
            </a:r>
            <a:endParaRPr lang="en-US" sz="2400" dirty="0" smtClean="0">
              <a:solidFill>
                <a:srgbClr val="FF99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4600" y="1066800"/>
            <a:ext cx="6324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We have  the only graduate coursework  ACP in Houston that takes you halfway to a Masters Degree in Curriculum and Instruction (18 graduate hours/6 courses).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000" b="1" dirty="0" smtClean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We have an outstanding reputation in the Houston education community  with ACP hired by Ft. Bend, Katy, Cy-Fair, Spring Branch, HISD, and other districts, as well as by charter and accredited private schools.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000" b="1" dirty="0" smtClean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We have had a 100% retention or rehire rate of our HBU ACP’s for the past two years.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000" b="1" dirty="0" smtClean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We have  had a 100% pass rate on state PPR exams since we began in 2006. </a:t>
            </a:r>
          </a:p>
          <a:p>
            <a:pPr marL="168275" indent="-1682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 smtClean="0">
              <a:solidFill>
                <a:srgbClr val="FF9900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2362200"/>
            <a:ext cx="2209800" cy="2057400"/>
          </a:xfrm>
          <a:solidFill>
            <a:srgbClr val="FF9900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HBU</a:t>
            </a:r>
            <a:br>
              <a:rPr lang="en-US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School of Education</a:t>
            </a:r>
          </a:p>
        </p:txBody>
      </p:sp>
      <p:pic>
        <p:nvPicPr>
          <p:cNvPr id="2060" name="Picture 12" descr="The pillars in the holcombe mall on the campus of houston baptist univers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09800" cy="2362200"/>
          </a:xfrm>
          <a:prstGeom prst="rect">
            <a:avLst/>
          </a:prstGeom>
          <a:noFill/>
        </p:spPr>
      </p:pic>
      <p:pic>
        <p:nvPicPr>
          <p:cNvPr id="2079" name="Picture 31" descr="C:\Documents and Settings\drwilson\Local Settings\Temporary Internet Files\Content.IE5\DN0TWW5V\MP900439522[1].jpg"/>
          <p:cNvPicPr>
            <a:picLocks noChangeAspect="1" noChangeArrowheads="1"/>
          </p:cNvPicPr>
          <p:nvPr/>
        </p:nvPicPr>
        <p:blipFill>
          <a:blip r:embed="rId4" cstate="print"/>
          <a:srcRect b="5714"/>
          <a:stretch>
            <a:fillRect/>
          </a:stretch>
        </p:blipFill>
        <p:spPr bwMode="auto">
          <a:xfrm>
            <a:off x="0" y="4419600"/>
            <a:ext cx="2241358" cy="24384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 rot="5400000">
            <a:off x="-1219201" y="3429000"/>
            <a:ext cx="6858000" cy="0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286000" y="152400"/>
            <a:ext cx="685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99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9900"/>
                </a:solidFill>
                <a:latin typeface="Arial Black" pitchFamily="34" charset="0"/>
                <a:cs typeface="Times New Roman" pitchFamily="18" charset="0"/>
              </a:rPr>
              <a:t>Requirements</a:t>
            </a:r>
            <a:endParaRPr lang="en-US" sz="2800" dirty="0" smtClean="0">
              <a:solidFill>
                <a:srgbClr val="FF99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4600" y="1066800"/>
            <a:ext cx="6324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FF9900"/>
                </a:solidFill>
              </a:rPr>
              <a:t>Have at least a Bachelor’s degree from a four-year, accredited institution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400" b="1" dirty="0" smtClean="0">
              <a:solidFill>
                <a:srgbClr val="FF9900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FF9900"/>
                </a:solidFill>
              </a:rPr>
              <a:t>Have a 2.5 or greater cumulative Grade Point Average.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400" b="1" dirty="0" smtClean="0">
              <a:solidFill>
                <a:srgbClr val="FF9900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FF9900"/>
                </a:solidFill>
              </a:rPr>
              <a:t>Meet THEA test score requirements: Reading: 230  Math: 230  Writing: 220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400" b="1" dirty="0" smtClean="0">
              <a:solidFill>
                <a:srgbClr val="FF9900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FF9900"/>
                </a:solidFill>
              </a:rPr>
              <a:t>Complete on-line applications</a:t>
            </a:r>
          </a:p>
          <a:p>
            <a:pPr marL="168275" indent="-1682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FF9900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2362200"/>
            <a:ext cx="2209800" cy="2057400"/>
          </a:xfrm>
          <a:solidFill>
            <a:srgbClr val="FF9900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HBU</a:t>
            </a:r>
            <a:br>
              <a:rPr lang="en-US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School of Education</a:t>
            </a:r>
          </a:p>
        </p:txBody>
      </p:sp>
      <p:pic>
        <p:nvPicPr>
          <p:cNvPr id="2060" name="Picture 12" descr="The pillars in the holcombe mall on the campus of houston baptist univers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09800" cy="2362200"/>
          </a:xfrm>
          <a:prstGeom prst="rect">
            <a:avLst/>
          </a:prstGeom>
          <a:noFill/>
        </p:spPr>
      </p:pic>
      <p:pic>
        <p:nvPicPr>
          <p:cNvPr id="2079" name="Picture 31" descr="C:\Documents and Settings\drwilson\Local Settings\Temporary Internet Files\Content.IE5\DN0TWW5V\MP900439522[1].jpg"/>
          <p:cNvPicPr>
            <a:picLocks noChangeAspect="1" noChangeArrowheads="1"/>
          </p:cNvPicPr>
          <p:nvPr/>
        </p:nvPicPr>
        <p:blipFill>
          <a:blip r:embed="rId4" cstate="print"/>
          <a:srcRect b="5714"/>
          <a:stretch>
            <a:fillRect/>
          </a:stretch>
        </p:blipFill>
        <p:spPr bwMode="auto">
          <a:xfrm>
            <a:off x="0" y="4419600"/>
            <a:ext cx="2241358" cy="24384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 rot="5400000">
            <a:off x="-1219201" y="3429000"/>
            <a:ext cx="6858000" cy="0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514600" y="152400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9900"/>
                </a:solidFill>
                <a:latin typeface="Arial Black" pitchFamily="34" charset="0"/>
                <a:cs typeface="Times New Roman" pitchFamily="18" charset="0"/>
              </a:rPr>
              <a:t>Applying to HBU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0" y="990600"/>
            <a:ext cx="63246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Complete the online application at www.hbu.edu/Grad-Apply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200" b="1" dirty="0" smtClean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Take the THEA (offered every week at UH and each month at HBU)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200" b="1" dirty="0" smtClean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Send transcripts from ALL institutions attended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200" b="1" dirty="0" smtClean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Have 3 employers/professional colleagues complete reference forms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200" b="1" dirty="0" smtClean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Send in Resume (or Curriculum Vitae)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200" b="1" dirty="0" smtClean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Complete the on-line FASFA</a:t>
            </a:r>
          </a:p>
          <a:p>
            <a:pPr marL="168275" indent="-1682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 smtClean="0">
              <a:solidFill>
                <a:srgbClr val="FF9900"/>
              </a:solidFill>
              <a:latin typeface="Arial Black" pitchFamily="34" charset="0"/>
              <a:cs typeface="Times New Roman" pitchFamily="18" charset="0"/>
            </a:endParaRPr>
          </a:p>
          <a:p>
            <a:pPr marL="168275" indent="-1682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 smtClean="0">
              <a:solidFill>
                <a:srgbClr val="FF9900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2362200"/>
            <a:ext cx="2209800" cy="2057400"/>
          </a:xfrm>
          <a:solidFill>
            <a:srgbClr val="FF9900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HBU</a:t>
            </a:r>
            <a:br>
              <a:rPr lang="en-US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School of Education</a:t>
            </a:r>
          </a:p>
        </p:txBody>
      </p:sp>
      <p:pic>
        <p:nvPicPr>
          <p:cNvPr id="2060" name="Picture 12" descr="The pillars in the holcombe mall on the campus of houston baptist univers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09800" cy="2362200"/>
          </a:xfrm>
          <a:prstGeom prst="rect">
            <a:avLst/>
          </a:prstGeom>
          <a:noFill/>
        </p:spPr>
      </p:pic>
      <p:pic>
        <p:nvPicPr>
          <p:cNvPr id="2079" name="Picture 31" descr="C:\Documents and Settings\drwilson\Local Settings\Temporary Internet Files\Content.IE5\DN0TWW5V\MP900439522[1].jpg"/>
          <p:cNvPicPr>
            <a:picLocks noChangeAspect="1" noChangeArrowheads="1"/>
          </p:cNvPicPr>
          <p:nvPr/>
        </p:nvPicPr>
        <p:blipFill>
          <a:blip r:embed="rId4" cstate="print"/>
          <a:srcRect b="5714"/>
          <a:stretch>
            <a:fillRect/>
          </a:stretch>
        </p:blipFill>
        <p:spPr bwMode="auto">
          <a:xfrm>
            <a:off x="0" y="4419600"/>
            <a:ext cx="2241358" cy="24384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 rot="5400000">
            <a:off x="-1219201" y="3429000"/>
            <a:ext cx="6858000" cy="0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362200" y="609600"/>
            <a:ext cx="6781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look forward to assisting you on your journey into the </a:t>
            </a:r>
          </a:p>
          <a:p>
            <a:pPr algn="ctr"/>
            <a:r>
              <a:rPr lang="en-US" sz="32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classroom</a:t>
            </a:r>
          </a:p>
          <a:p>
            <a:pPr algn="ctr"/>
            <a:endParaRPr lang="en-US" sz="3200" b="1" dirty="0" smtClean="0">
              <a:solidFill>
                <a:srgbClr val="FF99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9400" y="1600200"/>
            <a:ext cx="6324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indent="-168275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marL="168275" indent="-168275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Any Questions 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>
              <a:solidFill>
                <a:srgbClr val="C0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By learning you will teach;</a:t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by teaching you will understand.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			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Latin Proverb</a:t>
            </a: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68275" indent="-168275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6D9F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330</Words>
  <Application>Microsoft Office PowerPoint</Application>
  <PresentationFormat>On-screen Show (4:3)</PresentationFormat>
  <Paragraphs>74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Welcome to  Houston Baptist University’s Alternative         Certification     Program</vt:lpstr>
      <vt:lpstr>HBU School of Education</vt:lpstr>
      <vt:lpstr>HBU School of Education</vt:lpstr>
      <vt:lpstr>HBU School of Education</vt:lpstr>
      <vt:lpstr>HBU School of Education</vt:lpstr>
      <vt:lpstr>HBU School of Education</vt:lpstr>
      <vt:lpstr>HBU School of Education</vt:lpstr>
    </vt:vector>
  </TitlesOfParts>
  <Company>Houston Baptist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HBU’s  Graduate  School of Education</dc:title>
  <dc:creator>Dawn</dc:creator>
  <cp:lastModifiedBy>dwilson</cp:lastModifiedBy>
  <cp:revision>39</cp:revision>
  <dcterms:created xsi:type="dcterms:W3CDTF">2011-06-10T03:26:39Z</dcterms:created>
  <dcterms:modified xsi:type="dcterms:W3CDTF">2011-09-29T18:51:18Z</dcterms:modified>
</cp:coreProperties>
</file>